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3"/>
  </p:notesMasterIdLst>
  <p:sldIdLst>
    <p:sldId id="256" r:id="rId2"/>
    <p:sldId id="299" r:id="rId3"/>
    <p:sldId id="368" r:id="rId4"/>
    <p:sldId id="360" r:id="rId5"/>
    <p:sldId id="353" r:id="rId6"/>
    <p:sldId id="354" r:id="rId7"/>
    <p:sldId id="363" r:id="rId8"/>
    <p:sldId id="357" r:id="rId9"/>
    <p:sldId id="372" r:id="rId10"/>
    <p:sldId id="364" r:id="rId11"/>
    <p:sldId id="371" r:id="rId12"/>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990"/>
    <a:srgbClr val="000000"/>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8095" autoAdjust="0"/>
  </p:normalViewPr>
  <p:slideViewPr>
    <p:cSldViewPr snapToGrid="0">
      <p:cViewPr varScale="1">
        <p:scale>
          <a:sx n="113" d="100"/>
          <a:sy n="113" d="100"/>
        </p:scale>
        <p:origin x="1136"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246" y="-21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177578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260424" y="4459526"/>
            <a:ext cx="6550060" cy="4827241"/>
          </a:xfrm>
          <a:prstGeom prst="rect">
            <a:avLst/>
          </a:prstGeom>
        </p:spPr>
        <p:txBody>
          <a:bodyPr spcFirstLastPara="1" wrap="square" lIns="94213" tIns="94213" rIns="94213" bIns="94213" anchor="t" anchorCtr="0">
            <a:noAutofit/>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The purpose of Part II is to go more deeply into the philosophies and values of our district. We examine how to apply the philosophy, generally using local resources and interviews of past and present leaders.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117133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Competition is a core value in Clovis Unified. At times, in the past and even today we are criticized because of the value we place on competition. </a:t>
            </a:r>
            <a:r>
              <a:rPr lang="en-US">
                <a:latin typeface="Times New Roman" panose="02020603050405020304" pitchFamily="18" charset="0"/>
                <a:cs typeface="Times New Roman" panose="02020603050405020304" pitchFamily="18" charset="0"/>
              </a:rPr>
              <a:t>But </a:t>
            </a:r>
            <a:r>
              <a:rPr lang="en-US" dirty="0">
                <a:latin typeface="Times New Roman" panose="02020603050405020304" pitchFamily="18" charset="0"/>
                <a:cs typeface="Times New Roman" panose="02020603050405020304" pitchFamily="18" charset="0"/>
              </a:rPr>
              <a:t>when you understand the three levels of competition and the purpose of each you have a much better understanding of the value and how it should be applied. The three levels of competition are:</a:t>
            </a:r>
          </a:p>
          <a:p>
            <a:pPr marL="0" indent="0">
              <a:buNone/>
            </a:pPr>
            <a:r>
              <a:rPr lang="en-US" dirty="0">
                <a:latin typeface="Times New Roman" panose="02020603050405020304" pitchFamily="18" charset="0"/>
                <a:cs typeface="Times New Roman" panose="02020603050405020304" pitchFamily="18" charset="0"/>
              </a:rPr>
              <a:t>Compete against yourself (personal best)</a:t>
            </a:r>
          </a:p>
          <a:p>
            <a:pPr marL="0" indent="0">
              <a:buNone/>
            </a:pPr>
            <a:r>
              <a:rPr lang="en-US" dirty="0">
                <a:latin typeface="Times New Roman" panose="02020603050405020304" pitchFamily="18" charset="0"/>
                <a:cs typeface="Times New Roman" panose="02020603050405020304" pitchFamily="18" charset="0"/>
              </a:rPr>
              <a:t>Compete in specialty areas (student council, art, tennis)</a:t>
            </a:r>
          </a:p>
          <a:p>
            <a:pPr marL="0" indent="0">
              <a:buNone/>
            </a:pPr>
            <a:r>
              <a:rPr lang="en-US" dirty="0">
                <a:latin typeface="Times New Roman" panose="02020603050405020304" pitchFamily="18" charset="0"/>
                <a:cs typeface="Times New Roman" panose="02020603050405020304" pitchFamily="18" charset="0"/>
              </a:rPr>
              <a:t>Compete in groups (choir, band, Destination Imagination, football)</a:t>
            </a:r>
          </a:p>
          <a:p>
            <a:pPr marL="0" indent="0">
              <a:buNone/>
            </a:pPr>
            <a:endParaRPr lang="en-US" dirty="0">
              <a:latin typeface="Times New Roman" panose="02020603050405020304" pitchFamily="18" charset="0"/>
              <a:cs typeface="Times New Roman" panose="02020603050405020304" pitchFamily="18" charset="0"/>
            </a:endParaRPr>
          </a:p>
          <a:p>
            <a:pPr marL="0" indent="0">
              <a:buClrTx/>
              <a:buSzTx/>
              <a:buNone/>
              <a:defRPr/>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Let’s read the first level of competition…compete against yourself. In small groups discuss the following:</a:t>
            </a:r>
          </a:p>
          <a:p>
            <a:pPr marL="0" indent="0">
              <a:buNone/>
            </a:pPr>
            <a:r>
              <a:rPr lang="en-US" dirty="0">
                <a:effectLst/>
                <a:latin typeface="Times New Roman" panose="02020603050405020304" pitchFamily="18" charset="0"/>
                <a:cs typeface="Times New Roman" panose="02020603050405020304" pitchFamily="18" charset="0"/>
              </a:rPr>
              <a:t>301 – Why is competing against yourself the toughest competition of all? Explain your thinking.</a:t>
            </a:r>
          </a:p>
          <a:p>
            <a:pPr marL="0" indent="0">
              <a:buNone/>
            </a:pPr>
            <a:r>
              <a:rPr lang="en-US" dirty="0">
                <a:effectLst/>
                <a:latin typeface="Times New Roman" panose="02020603050405020304" pitchFamily="18" charset="0"/>
                <a:cs typeface="Times New Roman" panose="02020603050405020304" pitchFamily="18" charset="0"/>
              </a:rPr>
              <a:t>302 – What are some ways you currently compete against yourself? How does CUSD help students learn to compete against themselves?</a:t>
            </a:r>
          </a:p>
          <a:p>
            <a:pPr marL="0" indent="0">
              <a:buNone/>
            </a:pPr>
            <a:r>
              <a:rPr lang="en-US" dirty="0">
                <a:effectLst/>
                <a:latin typeface="Times New Roman" panose="02020603050405020304" pitchFamily="18" charset="0"/>
                <a:cs typeface="Times New Roman" panose="02020603050405020304" pitchFamily="18" charset="0"/>
              </a:rPr>
              <a:t>303 - What do you learn when competing against yourself? What do kids learn by competing with themselves?</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 </a:t>
            </a:r>
          </a:p>
          <a:p>
            <a:pPr marL="163592"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1437976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63592" indent="0">
              <a:buNone/>
            </a:pPr>
            <a:r>
              <a:rPr lang="en-US" dirty="0">
                <a:latin typeface="Times New Roman" panose="02020603050405020304" pitchFamily="18" charset="0"/>
                <a:cs typeface="Times New Roman" panose="02020603050405020304" pitchFamily="18" charset="0"/>
              </a:rPr>
              <a:t>Script: Tiers I, II, III</a:t>
            </a:r>
          </a:p>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Doc believed that competition served as a motivational tool, especially for children. He believed in three levels of competition. The second level of competition is to compete in specialty areas. </a:t>
            </a:r>
          </a:p>
          <a:p>
            <a:pPr marL="163592" indent="0">
              <a:buNone/>
            </a:pPr>
            <a:r>
              <a:rPr lang="en-US" dirty="0">
                <a:latin typeface="Times New Roman" panose="02020603050405020304" pitchFamily="18" charset="0"/>
                <a:cs typeface="Times New Roman" panose="02020603050405020304" pitchFamily="18" charset="0"/>
              </a:rPr>
              <a:t>Please read about the second level of competition from Doc’s Charge. Facilitator may read or choose someone to read.</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Discussion Points:</a:t>
            </a:r>
          </a:p>
          <a:p>
            <a:pPr marL="163592" indent="0">
              <a:buNone/>
            </a:pPr>
            <a:r>
              <a:rPr lang="en-US" dirty="0">
                <a:latin typeface="Times New Roman" panose="02020603050405020304" pitchFamily="18" charset="0"/>
                <a:cs typeface="Times New Roman" panose="02020603050405020304" pitchFamily="18" charset="0"/>
              </a:rPr>
              <a:t>In small groups of 3 discuss one or more of the  following (facilitators choice). </a:t>
            </a:r>
          </a:p>
          <a:p>
            <a:pPr marL="163592" indent="0">
              <a:buNone/>
            </a:pPr>
            <a:r>
              <a:rPr lang="en-US" dirty="0">
                <a:latin typeface="Times New Roman" panose="02020603050405020304" pitchFamily="18" charset="0"/>
                <a:cs typeface="Times New Roman" panose="02020603050405020304" pitchFamily="18" charset="0"/>
              </a:rPr>
              <a:t>101 – List examples of specialty areas available to students in CUSD? Are there other we should offer? If so, what would you recommend?</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63592" indent="0">
              <a:buNone/>
            </a:pPr>
            <a:r>
              <a:rPr lang="en-US" dirty="0">
                <a:effectLst/>
                <a:latin typeface="Times New Roman" panose="02020603050405020304" pitchFamily="18" charset="0"/>
                <a:cs typeface="Times New Roman" panose="02020603050405020304" pitchFamily="18" charset="0"/>
              </a:rPr>
              <a:t>201 – How does competition help you build upon your strengths? How does it help you overcome your weaknesses? Use specific examples to explain your answer.</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63592" indent="0">
              <a:buNone/>
            </a:pPr>
            <a:r>
              <a:rPr lang="en-US" dirty="0">
                <a:effectLst/>
                <a:latin typeface="Times New Roman" panose="02020603050405020304" pitchFamily="18" charset="0"/>
                <a:cs typeface="Times New Roman" panose="02020603050405020304" pitchFamily="18" charset="0"/>
              </a:rPr>
              <a:t>301 – Have you or your children ever competed in a specialty area? If so, share with the group and discuss what you learned from the experience.  </a:t>
            </a:r>
            <a:endParaRPr lang="en-US" dirty="0">
              <a:latin typeface="Times New Roman" panose="02020603050405020304" pitchFamily="18" charset="0"/>
              <a:cs typeface="Times New Roman" panose="02020603050405020304" pitchFamily="18" charset="0"/>
            </a:endParaRP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 </a:t>
            </a:r>
          </a:p>
          <a:p>
            <a:pPr marL="163592"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5</a:t>
            </a:fld>
            <a:endParaRPr lang="en-US" dirty="0"/>
          </a:p>
        </p:txBody>
      </p:sp>
    </p:spTree>
    <p:extLst>
      <p:ext uri="{BB962C8B-B14F-4D97-AF65-F5344CB8AC3E}">
        <p14:creationId xmlns:p14="http://schemas.microsoft.com/office/powerpoint/2010/main" val="1228336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Today we hear a lot about the importance of soft-skills in the job force, like the ability to collaborate with others. As Janet Young would often say, “Doc was an educational genius.” Just think 60 years ago this was a core value of our district. Ask participants to read the third level of competition. Popcorn read, read altogether, or facilitator may read.</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ClrTx/>
              <a:buSzTx/>
              <a:buNone/>
              <a:defRPr/>
            </a:pPr>
            <a:r>
              <a:rPr lang="en-US" dirty="0">
                <a:latin typeface="Times New Roman" panose="02020603050405020304" pitchFamily="18" charset="0"/>
                <a:cs typeface="Times New Roman" panose="02020603050405020304" pitchFamily="18" charset="0"/>
              </a:rPr>
              <a:t>Participants may remain in small groups to discuss one or more of the following (facilitators choice).</a:t>
            </a:r>
          </a:p>
          <a:p>
            <a:pPr marL="0" indent="0">
              <a:buNone/>
            </a:pPr>
            <a:r>
              <a:rPr lang="en-US" dirty="0">
                <a:effectLst/>
                <a:latin typeface="Times New Roman" panose="02020603050405020304" pitchFamily="18" charset="0"/>
                <a:cs typeface="Times New Roman" panose="02020603050405020304" pitchFamily="18" charset="0"/>
              </a:rPr>
              <a:t>101 – Why is it important to work and compete in groups? Think about your site and/or department how do you work in groups? How do you compete? Provide specific examples.</a:t>
            </a:r>
          </a:p>
          <a:p>
            <a:pPr marL="0" indent="0">
              <a:buNone/>
            </a:pPr>
            <a:r>
              <a:rPr lang="en-US" dirty="0">
                <a:effectLst/>
                <a:latin typeface="Times New Roman" panose="02020603050405020304" pitchFamily="18" charset="0"/>
                <a:cs typeface="Times New Roman" panose="02020603050405020304" pitchFamily="18" charset="0"/>
              </a:rPr>
              <a:t>201 – Fifty years ago Doc said that students who can’t work in groups are going to have trouble in today’s world? Is this statement still true? Explain your thinking.</a:t>
            </a:r>
          </a:p>
          <a:p>
            <a:pPr marL="0" indent="0">
              <a:buNone/>
            </a:pPr>
            <a:r>
              <a:rPr lang="en-US" dirty="0">
                <a:effectLst/>
                <a:latin typeface="Times New Roman" panose="02020603050405020304" pitchFamily="18" charset="0"/>
                <a:cs typeface="Times New Roman" panose="02020603050405020304" pitchFamily="18" charset="0"/>
              </a:rPr>
              <a:t>301 – Doc applied his philosophies to children. Do you think they apply to adults, as well? Explain why or why not. Provide specific examples.</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2328663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63592" indent="0">
              <a:buNone/>
            </a:pPr>
            <a:r>
              <a:rPr lang="en-US" dirty="0">
                <a:latin typeface="Times New Roman" panose="02020603050405020304" pitchFamily="18" charset="0"/>
                <a:cs typeface="Times New Roman" panose="02020603050405020304" pitchFamily="18" charset="0"/>
              </a:rPr>
              <a:t>Script: Tier I, II, III</a:t>
            </a:r>
          </a:p>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As we talk about competition in Clovis Unified it’s important that we understand the “why” behind the “what” of our competition model. We did a google search for the Sparthenian concept, and this was one of the many Clovis school sites that “popped up”.  Please read the explanation of the Sparthenian Concept from Riverview and see how closely it aligns/matches your definition of a Clovis Sparthenian. </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For the 50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anniversary of CUSD all employees received a copy of the book </a:t>
            </a:r>
            <a:r>
              <a:rPr lang="en-US" i="1" u="sng" dirty="0">
                <a:latin typeface="Times New Roman" panose="02020603050405020304" pitchFamily="18" charset="0"/>
                <a:cs typeface="Times New Roman" panose="02020603050405020304" pitchFamily="18" charset="0"/>
              </a:rPr>
              <a:t>50 Unified Years – Building a Tradition of Excellence in Clovis Unifies, During and After Unification. </a:t>
            </a:r>
            <a:r>
              <a:rPr lang="en-US" u="none" dirty="0">
                <a:latin typeface="Times New Roman" panose="02020603050405020304" pitchFamily="18" charset="0"/>
                <a:cs typeface="Times New Roman" panose="02020603050405020304" pitchFamily="18" charset="0"/>
              </a:rPr>
              <a:t>It was compiled and edited by Susan Sawyer and Kelly Avants. </a:t>
            </a:r>
            <a:r>
              <a:rPr lang="en-US" dirty="0">
                <a:latin typeface="Times New Roman" panose="02020603050405020304" pitchFamily="18" charset="0"/>
                <a:cs typeface="Times New Roman" panose="02020603050405020304" pitchFamily="18" charset="0"/>
              </a:rPr>
              <a:t>The book provides a  history of our district and each elementary school that was built when the book was published in 2011.</a:t>
            </a:r>
            <a:endParaRPr lang="en-US" u="none" dirty="0">
              <a:latin typeface="Times New Roman" panose="02020603050405020304" pitchFamily="18" charset="0"/>
              <a:cs typeface="Times New Roman" panose="02020603050405020304" pitchFamily="18" charset="0"/>
            </a:endParaRP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Discussion Points:</a:t>
            </a:r>
          </a:p>
          <a:p>
            <a:pPr marL="163592" indent="0">
              <a:buNone/>
            </a:pPr>
            <a:r>
              <a:rPr lang="en-US" dirty="0">
                <a:latin typeface="Times New Roman" panose="02020603050405020304" pitchFamily="18" charset="0"/>
                <a:cs typeface="Times New Roman" panose="02020603050405020304" pitchFamily="18" charset="0"/>
              </a:rPr>
              <a:t>In a small group read about The Sparthenian Concept, Accountability Model, and Competition model on pages 7 - 10 in the </a:t>
            </a:r>
            <a:r>
              <a:rPr lang="en-US" i="1" u="sng" dirty="0">
                <a:latin typeface="Times New Roman" panose="02020603050405020304" pitchFamily="18" charset="0"/>
                <a:cs typeface="Times New Roman" panose="02020603050405020304" pitchFamily="18" charset="0"/>
              </a:rPr>
              <a:t>50 Unified Years </a:t>
            </a:r>
            <a:r>
              <a:rPr lang="en-US" dirty="0">
                <a:latin typeface="Times New Roman" panose="02020603050405020304" pitchFamily="18" charset="0"/>
                <a:cs typeface="Times New Roman" panose="02020603050405020304" pitchFamily="18" charset="0"/>
              </a:rPr>
              <a:t>book (included in resource folder). Then discuss/answer one or more of the following (facilitator choice).</a:t>
            </a:r>
          </a:p>
          <a:p>
            <a:pPr marL="163592" indent="0">
              <a:buNone/>
            </a:pPr>
            <a:r>
              <a:rPr lang="en-US" dirty="0">
                <a:latin typeface="Times New Roman" panose="02020603050405020304" pitchFamily="18" charset="0"/>
                <a:cs typeface="Times New Roman" panose="02020603050405020304" pitchFamily="18" charset="0"/>
              </a:rPr>
              <a:t>101 – What two words combine to create the word Sparthenian? Explain the Sparthenian concept. Use specific examples. Is the Sparthenian concept still of value in CUSD? Explain why or why not using examples.</a:t>
            </a:r>
          </a:p>
          <a:p>
            <a:pPr marL="163592" indent="0">
              <a:buNone/>
            </a:pPr>
            <a:r>
              <a:rPr lang="en-US" dirty="0">
                <a:latin typeface="Times New Roman" panose="02020603050405020304" pitchFamily="18" charset="0"/>
                <a:cs typeface="Times New Roman" panose="02020603050405020304" pitchFamily="18" charset="0"/>
              </a:rPr>
              <a:t>201 – Why was the competition model originally implemented? Did it serve its purpose. Explain your answer.</a:t>
            </a:r>
          </a:p>
          <a:p>
            <a:pPr marL="163592" indent="0">
              <a:buNone/>
            </a:pPr>
            <a:r>
              <a:rPr lang="en-US" dirty="0">
                <a:latin typeface="Times New Roman" panose="02020603050405020304" pitchFamily="18" charset="0"/>
                <a:cs typeface="Times New Roman" panose="02020603050405020304" pitchFamily="18" charset="0"/>
              </a:rPr>
              <a:t>301 – Identify the pluses and minuses of the </a:t>
            </a:r>
            <a:r>
              <a:rPr lang="en-US" dirty="0" err="1">
                <a:latin typeface="Times New Roman" panose="02020603050405020304" pitchFamily="18" charset="0"/>
                <a:cs typeface="Times New Roman" panose="02020603050405020304" pitchFamily="18" charset="0"/>
              </a:rPr>
              <a:t>Sparthenian</a:t>
            </a:r>
            <a:r>
              <a:rPr lang="en-US" dirty="0">
                <a:latin typeface="Times New Roman" panose="02020603050405020304" pitchFamily="18" charset="0"/>
                <a:cs typeface="Times New Roman" panose="02020603050405020304" pitchFamily="18" charset="0"/>
              </a:rPr>
              <a:t> concept. Is the Sparthenian concept still important to the success of students in CUSD?. Explain your reasoning.</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Allow each group to share one of their responses.</a:t>
            </a:r>
          </a:p>
          <a:p>
            <a:pPr marL="163592"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7</a:t>
            </a:fld>
            <a:endParaRPr lang="en-US" dirty="0"/>
          </a:p>
        </p:txBody>
      </p:sp>
    </p:spTree>
    <p:extLst>
      <p:ext uri="{BB962C8B-B14F-4D97-AF65-F5344CB8AC3E}">
        <p14:creationId xmlns:p14="http://schemas.microsoft.com/office/powerpoint/2010/main" val="79049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dirty="0">
                <a:latin typeface="Times New Roman" panose="02020603050405020304" pitchFamily="18" charset="0"/>
                <a:cs typeface="Times New Roman" panose="02020603050405020304" pitchFamily="18" charset="0"/>
              </a:rPr>
              <a:t>Script: Tier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ClrTx/>
              <a:buSzTx/>
              <a:buNone/>
              <a:defRPr/>
            </a:pPr>
            <a:r>
              <a:rPr lang="en-US" dirty="0">
                <a:latin typeface="Times New Roman" panose="02020603050405020304" pitchFamily="18" charset="0"/>
                <a:cs typeface="Times New Roman" panose="02020603050405020304" pitchFamily="18" charset="0"/>
              </a:rPr>
              <a:t>Today we are going to look more deeply at the competition mode and it’s impact on Clovis Unified. In the video you hear Dr. Boris, Dr. Fugman, and Dr. Kaiser talk about the how the competition model became controversial and eventually led to Doc’s contract not being renewed in 1991. (Video on next slide)</a:t>
            </a:r>
          </a:p>
          <a:p>
            <a:pPr marL="0" indent="0">
              <a:buClrTx/>
              <a:buSzTx/>
              <a:buNone/>
              <a:defRPr/>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ClrTx/>
              <a:buSzTx/>
              <a:buNone/>
              <a:defRPr/>
            </a:pPr>
            <a:r>
              <a:rPr lang="en-US" dirty="0">
                <a:latin typeface="Times New Roman" panose="02020603050405020304" pitchFamily="18" charset="0"/>
                <a:cs typeface="Times New Roman" panose="02020603050405020304" pitchFamily="18" charset="0"/>
              </a:rPr>
              <a:t>101 - In your opinion why was the competition model controversial? Do you agree? Explain your thinking.</a:t>
            </a:r>
          </a:p>
          <a:p>
            <a:pPr marL="0" indent="0">
              <a:buClrTx/>
              <a:buSzTx/>
              <a:buNone/>
              <a:defRPr/>
            </a:pPr>
            <a:r>
              <a:rPr lang="en-US" dirty="0">
                <a:latin typeface="Times New Roman" panose="02020603050405020304" pitchFamily="18" charset="0"/>
                <a:cs typeface="Times New Roman" panose="02020603050405020304" pitchFamily="18" charset="0"/>
              </a:rPr>
              <a:t>201 – CUSD continues to compete at many levels; individual students, teams, schools, and as a district. List some of the ways we continue to compete. Are any of them controversial? If so, explain which ones and why. If not, explain your reasoning. </a:t>
            </a:r>
          </a:p>
          <a:p>
            <a:pPr marL="0" indent="0">
              <a:buClrTx/>
              <a:buSzTx/>
              <a:buNone/>
              <a:defRPr/>
            </a:pPr>
            <a:r>
              <a:rPr lang="en-US" dirty="0">
                <a:latin typeface="Times New Roman" panose="02020603050405020304" pitchFamily="18" charset="0"/>
                <a:cs typeface="Times New Roman" panose="02020603050405020304" pitchFamily="18" charset="0"/>
              </a:rPr>
              <a:t>301 - Let’s take some time to examine our current accountability system, beginning with the Clovis Assessment System for Sustained Improvement (CLASSI) (summary included in resource folder). Is CLASSI still relevant? Explain why or why not. Do changes need to be made? If so, explain what they are and why they should be made. If not, explain your thinking.</a:t>
            </a:r>
            <a:endParaRPr lang="en-US" dirty="0"/>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8</a:t>
            </a:fld>
            <a:endParaRPr lang="en-US" dirty="0"/>
          </a:p>
        </p:txBody>
      </p:sp>
    </p:spTree>
    <p:extLst>
      <p:ext uri="{BB962C8B-B14F-4D97-AF65-F5344CB8AC3E}">
        <p14:creationId xmlns:p14="http://schemas.microsoft.com/office/powerpoint/2010/main" val="3104059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63592"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10</a:t>
            </a:fld>
            <a:endParaRPr lang="en-US" dirty="0"/>
          </a:p>
        </p:txBody>
      </p:sp>
    </p:spTree>
    <p:extLst>
      <p:ext uri="{BB962C8B-B14F-4D97-AF65-F5344CB8AC3E}">
        <p14:creationId xmlns:p14="http://schemas.microsoft.com/office/powerpoint/2010/main" val="322255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1/16/24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5.xml"/><Relationship Id="rId1" Type="http://schemas.openxmlformats.org/officeDocument/2006/relationships/video" Target="https://player.vimeo.com/video/879518552?h=5be79dd0f0&amp;amp;app_id=1229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II</a:t>
            </a:r>
          </a:p>
        </p:txBody>
      </p:sp>
    </p:spTree>
    <p:extLst>
      <p:ext uri="{BB962C8B-B14F-4D97-AF65-F5344CB8AC3E}">
        <p14:creationId xmlns:p14="http://schemas.microsoft.com/office/powerpoint/2010/main" val="72878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Competition is an Ingredient</a:t>
            </a:r>
            <a:br>
              <a:rPr lang="en-US" sz="4000" dirty="0"/>
            </a:br>
            <a:r>
              <a:rPr lang="en-US" sz="4000" dirty="0"/>
              <a:t>of High Standards</a:t>
            </a:r>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a:t>
            </a:r>
          </a:p>
        </p:txBody>
      </p:sp>
    </p:spTree>
    <p:extLst>
      <p:ext uri="{BB962C8B-B14F-4D97-AF65-F5344CB8AC3E}">
        <p14:creationId xmlns:p14="http://schemas.microsoft.com/office/powerpoint/2010/main" val="65114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r>
              <a:rPr lang="en-US" sz="2700" dirty="0"/>
              <a:t>Three Levels of Competition</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r>
              <a:rPr lang="en-US" sz="2700" dirty="0"/>
              <a:t>We recognize three level of competitions. </a:t>
            </a:r>
            <a:r>
              <a:rPr lang="en-US" sz="2700" b="1" dirty="0"/>
              <a:t>First</a:t>
            </a:r>
            <a:r>
              <a:rPr lang="en-US" sz="2700" dirty="0"/>
              <a:t>, we want you to make sure that all of our students learn to </a:t>
            </a:r>
            <a:r>
              <a:rPr lang="en-US" sz="2700" b="1" dirty="0"/>
              <a:t>complete against, themselves</a:t>
            </a:r>
            <a:r>
              <a:rPr lang="en-US" sz="2700" dirty="0"/>
              <a:t>; that’s the toughest competition of all.”</a:t>
            </a:r>
          </a:p>
          <a:p>
            <a:pPr algn="r"/>
            <a:r>
              <a:rPr lang="en-US" sz="2700" dirty="0"/>
              <a:t>Doc’s Charge</a:t>
            </a:r>
            <a:endParaRPr lang="en-US" dirty="0"/>
          </a:p>
        </p:txBody>
      </p:sp>
    </p:spTree>
    <p:extLst>
      <p:ext uri="{BB962C8B-B14F-4D97-AF65-F5344CB8AC3E}">
        <p14:creationId xmlns:p14="http://schemas.microsoft.com/office/powerpoint/2010/main" val="169229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r>
              <a:rPr lang="en-US" sz="2700" dirty="0"/>
              <a:t>Three Levels of Competition</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r>
              <a:rPr lang="en-US" sz="2700" dirty="0"/>
              <a:t>“</a:t>
            </a:r>
            <a:r>
              <a:rPr lang="en-US" sz="2700" b="1" dirty="0"/>
              <a:t>Second</a:t>
            </a:r>
            <a:r>
              <a:rPr lang="en-US" sz="2700" dirty="0"/>
              <a:t>, we want you to </a:t>
            </a:r>
            <a:r>
              <a:rPr lang="en-US" sz="2700" b="1" dirty="0"/>
              <a:t>encourage our students to compete in specialty areas </a:t>
            </a:r>
            <a:r>
              <a:rPr lang="en-US" sz="2700" dirty="0"/>
              <a:t>to help them build their strengths and overcome their weaknesses, because that’s the way they get jobs and that’s the way they have to perform in life.”</a:t>
            </a:r>
            <a:endParaRPr lang="en-US" dirty="0"/>
          </a:p>
        </p:txBody>
      </p:sp>
    </p:spTree>
    <p:extLst>
      <p:ext uri="{BB962C8B-B14F-4D97-AF65-F5344CB8AC3E}">
        <p14:creationId xmlns:p14="http://schemas.microsoft.com/office/powerpoint/2010/main" val="174757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r>
              <a:rPr lang="en-US" sz="2700" dirty="0"/>
              <a:t>Three Levels of Competition</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r>
              <a:rPr lang="en-US" sz="2700" dirty="0"/>
              <a:t>“</a:t>
            </a:r>
            <a:r>
              <a:rPr lang="en-US" sz="2700" b="1" dirty="0"/>
              <a:t>Third</a:t>
            </a:r>
            <a:r>
              <a:rPr lang="en-US" sz="2700" dirty="0"/>
              <a:t>, we want you to teach our students to </a:t>
            </a:r>
            <a:r>
              <a:rPr lang="en-US" sz="2700" b="1" dirty="0"/>
              <a:t>work in groups </a:t>
            </a:r>
            <a:r>
              <a:rPr lang="en-US" sz="2700" dirty="0"/>
              <a:t>and </a:t>
            </a:r>
            <a:r>
              <a:rPr lang="en-US" sz="2700" b="1" dirty="0"/>
              <a:t>to compete in groups </a:t>
            </a:r>
            <a:r>
              <a:rPr lang="en-US" sz="2700" dirty="0"/>
              <a:t>because we think that students who can’t work in groups are going to have trouble in tomorrow’s world.”</a:t>
            </a:r>
            <a:endParaRPr lang="en-US" dirty="0"/>
          </a:p>
        </p:txBody>
      </p:sp>
    </p:spTree>
    <p:extLst>
      <p:ext uri="{BB962C8B-B14F-4D97-AF65-F5344CB8AC3E}">
        <p14:creationId xmlns:p14="http://schemas.microsoft.com/office/powerpoint/2010/main" val="315392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r>
              <a:rPr lang="en-US" sz="2700" dirty="0"/>
              <a:t>The Sparthenian Concept</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r>
              <a:rPr lang="en-US" sz="2100" i="1" dirty="0"/>
              <a:t>“The recipients of this award truly exemplify the concept of the Clovis Sparthenian...to "be the best you can be in mind, body, and spirit." In essence, the award comes through goal setting, hard work, participation, and follow-through....the ingredients of life-long learning and success.”</a:t>
            </a:r>
          </a:p>
          <a:p>
            <a:pPr algn="r"/>
            <a:r>
              <a:rPr lang="en-US" sz="1500" dirty="0"/>
              <a:t>Riverview Elementary School</a:t>
            </a:r>
          </a:p>
        </p:txBody>
      </p:sp>
    </p:spTree>
    <p:extLst>
      <p:ext uri="{BB962C8B-B14F-4D97-AF65-F5344CB8AC3E}">
        <p14:creationId xmlns:p14="http://schemas.microsoft.com/office/powerpoint/2010/main" val="330565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1414243" y="237198"/>
            <a:ext cx="6315514" cy="977900"/>
          </a:xfrm>
        </p:spPr>
        <p:txBody>
          <a:bodyPr>
            <a:noAutofit/>
          </a:bodyPr>
          <a:lstStyle/>
          <a:p>
            <a:pPr algn="r"/>
            <a:r>
              <a:rPr lang="en-US" sz="2400" dirty="0"/>
              <a:t>Competition is an ingredient of high standards.</a:t>
            </a:r>
            <a:br>
              <a:rPr lang="en-US" sz="2400" dirty="0"/>
            </a:br>
            <a:r>
              <a:rPr lang="en-US" sz="1600" dirty="0"/>
              <a:t>Doc’s Charge</a:t>
            </a:r>
            <a:endParaRPr lang="en-US" sz="12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19419" y="1544905"/>
            <a:ext cx="7905162" cy="2809046"/>
          </a:xfrm>
        </p:spPr>
        <p:txBody>
          <a:bodyPr>
            <a:normAutofit fontScale="92500" lnSpcReduction="20000"/>
          </a:bodyPr>
          <a:lstStyle/>
          <a:p>
            <a:r>
              <a:rPr lang="en-US" sz="1950" dirty="0">
                <a:ea typeface="Calibri" panose="020F0502020204030204" pitchFamily="34" charset="0"/>
                <a:cs typeface="Times New Roman" panose="02020603050405020304" pitchFamily="18" charset="0"/>
              </a:rPr>
              <a:t>Dr. Buchanan and Clovis unified was criticized by educators throughout the state for the level of competition that drove Clovis unified schools. </a:t>
            </a:r>
          </a:p>
          <a:p>
            <a:pPr algn="r"/>
            <a:r>
              <a:rPr lang="en-US" sz="1700" dirty="0">
                <a:ea typeface="Calibri" panose="020F0502020204030204" pitchFamily="34" charset="0"/>
                <a:cs typeface="Times New Roman" panose="02020603050405020304" pitchFamily="18" charset="0"/>
              </a:rPr>
              <a:t>Terry Bradley, Ed.D</a:t>
            </a:r>
            <a:r>
              <a:rPr lang="en-US" sz="1500" dirty="0">
                <a:ea typeface="Calibri" panose="020F0502020204030204" pitchFamily="34" charset="0"/>
                <a:cs typeface="Times New Roman" panose="02020603050405020304" pitchFamily="18" charset="0"/>
              </a:rPr>
              <a:t>.</a:t>
            </a:r>
            <a:br>
              <a:rPr lang="en-US" sz="1500" dirty="0">
                <a:ea typeface="Calibri" panose="020F0502020204030204" pitchFamily="34" charset="0"/>
                <a:cs typeface="Times New Roman" panose="02020603050405020304" pitchFamily="18" charset="0"/>
              </a:rPr>
            </a:br>
            <a:endParaRPr lang="en-US" sz="1500" dirty="0">
              <a:ea typeface="Calibri" panose="020F0502020204030204" pitchFamily="34" charset="0"/>
              <a:cs typeface="Times New Roman" panose="02020603050405020304" pitchFamily="18" charset="0"/>
            </a:endParaRPr>
          </a:p>
          <a:p>
            <a:r>
              <a:rPr lang="en-US" sz="1950" dirty="0">
                <a:ea typeface="Calibri" panose="020F0502020204030204" pitchFamily="34" charset="0"/>
              </a:rPr>
              <a:t>The notion of competition when doc started, was very controversial. Then 20 years later, we have the state putting state scores on the front pages of the newspaper and really creating a ranking system. </a:t>
            </a:r>
          </a:p>
          <a:p>
            <a:pPr algn="r"/>
            <a:r>
              <a:rPr lang="en-US" sz="1650" dirty="0">
                <a:ea typeface="Calibri" panose="020F0502020204030204" pitchFamily="34" charset="0"/>
              </a:rPr>
              <a:t>Virginia Boris, Ed.D.</a:t>
            </a:r>
            <a:br>
              <a:rPr lang="en-US" sz="1650" dirty="0">
                <a:ea typeface="Calibri" panose="020F0502020204030204" pitchFamily="34" charset="0"/>
              </a:rPr>
            </a:br>
            <a:endParaRPr lang="en-US" sz="1650" dirty="0">
              <a:ea typeface="Calibri" panose="020F0502020204030204" pitchFamily="34" charset="0"/>
            </a:endParaRPr>
          </a:p>
          <a:p>
            <a:r>
              <a:rPr lang="en-US" sz="1950" dirty="0">
                <a:ea typeface="Calibri" panose="020F0502020204030204" pitchFamily="34" charset="0"/>
                <a:cs typeface="Times New Roman" panose="02020603050405020304" pitchFamily="18" charset="0"/>
              </a:rPr>
              <a:t>Ultimately that whole competitive thing really led to doc's been removed by the board.</a:t>
            </a:r>
            <a:br>
              <a:rPr lang="en-US" sz="1950" dirty="0">
                <a:ea typeface="Calibri" panose="020F0502020204030204" pitchFamily="34" charset="0"/>
                <a:cs typeface="Times New Roman" panose="02020603050405020304" pitchFamily="18" charset="0"/>
              </a:rPr>
            </a:br>
            <a:endParaRPr lang="en-US" sz="1950" dirty="0">
              <a:ea typeface="Calibri" panose="020F0502020204030204" pitchFamily="34" charset="0"/>
              <a:cs typeface="Times New Roman" panose="02020603050405020304" pitchFamily="18" charset="0"/>
            </a:endParaRPr>
          </a:p>
          <a:p>
            <a:pPr algn="r"/>
            <a:r>
              <a:rPr lang="en-US" sz="1650" dirty="0">
                <a:ea typeface="Calibri" panose="020F0502020204030204" pitchFamily="34" charset="0"/>
                <a:cs typeface="Times New Roman" panose="02020603050405020304" pitchFamily="18" charset="0"/>
              </a:rPr>
              <a:t>Jim Fugman, Ed.D. </a:t>
            </a:r>
            <a:endParaRPr lang="en-US" sz="1650" dirty="0"/>
          </a:p>
        </p:txBody>
      </p:sp>
    </p:spTree>
    <p:extLst>
      <p:ext uri="{BB962C8B-B14F-4D97-AF65-F5344CB8AC3E}">
        <p14:creationId xmlns:p14="http://schemas.microsoft.com/office/powerpoint/2010/main" val="1815489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401F-486A-5DB5-3C1C-BDC045DFE18B}"/>
              </a:ext>
            </a:extLst>
          </p:cNvPr>
          <p:cNvSpPr>
            <a:spLocks noGrp="1"/>
          </p:cNvSpPr>
          <p:nvPr>
            <p:ph type="title"/>
          </p:nvPr>
        </p:nvSpPr>
        <p:spPr/>
        <p:txBody>
          <a:bodyPr/>
          <a:lstStyle/>
          <a:p>
            <a:endParaRPr lang="en-US"/>
          </a:p>
        </p:txBody>
      </p:sp>
      <p:pic>
        <p:nvPicPr>
          <p:cNvPr id="5" name="Online Media 4" descr="Competition is a Key Ingredient &quot;The 5-2 Vote&quot;">
            <a:hlinkClick r:id="" action="ppaction://media"/>
            <a:extLst>
              <a:ext uri="{FF2B5EF4-FFF2-40B4-BE49-F238E27FC236}">
                <a16:creationId xmlns:a16="http://schemas.microsoft.com/office/drawing/2014/main" id="{D6A42D46-BCE4-BF32-6CA6-7AF4DABF8949}"/>
              </a:ext>
            </a:extLst>
          </p:cNvPr>
          <p:cNvPicPr>
            <a:picLocks noGrp="1" noRot="1" noChangeAspect="1"/>
          </p:cNvPicPr>
          <p:nvPr>
            <p:ph idx="1"/>
            <a:videoFile r:link="rId1"/>
          </p:nvPr>
        </p:nvPicPr>
        <p:blipFill>
          <a:blip r:embed="rId3"/>
          <a:stretch>
            <a:fillRect/>
          </a:stretch>
        </p:blipFill>
        <p:spPr>
          <a:xfrm>
            <a:off x="0" y="-58393"/>
            <a:ext cx="9234311" cy="5201893"/>
          </a:xfrm>
          <a:prstGeom prst="rect">
            <a:avLst/>
          </a:prstGeom>
        </p:spPr>
      </p:pic>
      <p:sp>
        <p:nvSpPr>
          <p:cNvPr id="4" name="Slide Number Placeholder 3">
            <a:extLst>
              <a:ext uri="{FF2B5EF4-FFF2-40B4-BE49-F238E27FC236}">
                <a16:creationId xmlns:a16="http://schemas.microsoft.com/office/drawing/2014/main" id="{2963896E-56FD-4438-99D7-3D098A878109}"/>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316563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1522</TotalTime>
  <Words>1528</Words>
  <Application>Microsoft Macintosh PowerPoint</Application>
  <PresentationFormat>On-screen Show (16:9)</PresentationFormat>
  <Paragraphs>94</Paragraphs>
  <Slides>11</Slides>
  <Notes>10</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Arial</vt:lpstr>
      <vt:lpstr>Bebas Neue</vt:lpstr>
      <vt:lpstr>Bebas Neue Regular</vt:lpstr>
      <vt:lpstr>Calibri</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Competition is an Ingredient of High Standards</vt:lpstr>
      <vt:lpstr>Part II</vt:lpstr>
      <vt:lpstr>Three Levels of Competition</vt:lpstr>
      <vt:lpstr>Three Levels of Competition</vt:lpstr>
      <vt:lpstr>Three Levels of Competition</vt:lpstr>
      <vt:lpstr>The Sparthenian Concept</vt:lpstr>
      <vt:lpstr>Competition is an ingredient of high standards. Doc’s Charge</vt:lpstr>
      <vt:lpstr>PowerPoint Presentation</vt:lpstr>
      <vt:lpstr>End of Part II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27</cp:revision>
  <cp:lastPrinted>2023-08-10T19:17:13Z</cp:lastPrinted>
  <dcterms:modified xsi:type="dcterms:W3CDTF">2024-01-16T23:12:16Z</dcterms:modified>
</cp:coreProperties>
</file>